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6" r:id="rId9"/>
    <p:sldId id="267" r:id="rId10"/>
    <p:sldId id="265" r:id="rId11"/>
    <p:sldId id="268" r:id="rId12"/>
    <p:sldId id="269" r:id="rId13"/>
    <p:sldId id="280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2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666" y="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1DE0-1E45-45CA-8456-13430EDA7ED5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A503B-0DF3-4D72-846F-9F2676C2EAE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1DE0-1E45-45CA-8456-13430EDA7ED5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A503B-0DF3-4D72-846F-9F2676C2EA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1DE0-1E45-45CA-8456-13430EDA7ED5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A503B-0DF3-4D72-846F-9F2676C2EA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1DE0-1E45-45CA-8456-13430EDA7ED5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A503B-0DF3-4D72-846F-9F2676C2EAE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1DE0-1E45-45CA-8456-13430EDA7ED5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A503B-0DF3-4D72-846F-9F2676C2EA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1DE0-1E45-45CA-8456-13430EDA7ED5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A503B-0DF3-4D72-846F-9F2676C2EAE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1DE0-1E45-45CA-8456-13430EDA7ED5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A503B-0DF3-4D72-846F-9F2676C2EAE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1DE0-1E45-45CA-8456-13430EDA7ED5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A503B-0DF3-4D72-846F-9F2676C2EA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1DE0-1E45-45CA-8456-13430EDA7ED5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A503B-0DF3-4D72-846F-9F2676C2EA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1DE0-1E45-45CA-8456-13430EDA7ED5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A503B-0DF3-4D72-846F-9F2676C2EA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1DE0-1E45-45CA-8456-13430EDA7ED5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A503B-0DF3-4D72-846F-9F2676C2EAE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481DE0-1E45-45CA-8456-13430EDA7ED5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BEA503B-0DF3-4D72-846F-9F2676C2EAE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5.jpeg"/><Relationship Id="rId7" Type="http://schemas.openxmlformats.org/officeDocument/2006/relationships/image" Target="../media/image4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Шаблон (фон) презентации. Часть 30"/>
          <p:cNvPicPr>
            <a:picLocks noChangeAspect="1" noChangeArrowheads="1"/>
          </p:cNvPicPr>
          <p:nvPr/>
        </p:nvPicPr>
        <p:blipFill>
          <a:blip r:embed="rId2" cstate="print"/>
          <a:srcRect l="2620" t="3838" r="2177" b="3049"/>
          <a:stretch>
            <a:fillRect/>
          </a:stretch>
        </p:blipFill>
        <p:spPr bwMode="auto">
          <a:xfrm>
            <a:off x="0" y="39153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405808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Подгрупповое логопедическое занятие с детьми старших групп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автоматизации звука «Л» в слогах, словах и фразах с использованием ИКТ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тему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дминистратор\Desktop\ee323b71d710f9236efe4840101a43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05" y="188640"/>
            <a:ext cx="278431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55976" y="3459576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b="1" dirty="0">
              <a:solidFill>
                <a:schemeClr val="tx2"/>
              </a:solidFill>
            </a:endParaRPr>
          </a:p>
          <a:p>
            <a:pPr algn="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Учитель-логопед: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Кузнецова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Ю.А.</a:t>
            </a:r>
          </a:p>
          <a:p>
            <a:pPr algn="r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(Количество участников:</a:t>
            </a:r>
          </a:p>
          <a:p>
            <a:pPr algn="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6 человек, в возрасте 5 лет)</a:t>
            </a:r>
          </a:p>
          <a:p>
            <a:pPr algn="r"/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2529466"/>
            <a:ext cx="8694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«Путешествие на волшебный остров»</a:t>
            </a:r>
          </a:p>
        </p:txBody>
      </p:sp>
    </p:spTree>
    <p:extLst>
      <p:ext uri="{BB962C8B-B14F-4D97-AF65-F5344CB8AC3E}">
        <p14:creationId xmlns:p14="http://schemas.microsoft.com/office/powerpoint/2010/main" val="28491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314958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124" y="3717032"/>
            <a:ext cx="3087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5749" y="393795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4) «Лошадка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Описание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упражнения: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улыбнуться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широко открыть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рот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щелкать языком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громко и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энергично. 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Стараться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нижняя 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челюсть была неподвижна, 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«прыгал» только язык.</a:t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8197" y="1052736"/>
            <a:ext cx="2232248" cy="222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548680"/>
            <a:ext cx="579456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22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314958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124" y="3717032"/>
            <a:ext cx="3087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882" y="404664"/>
            <a:ext cx="890363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Пальчиковая гимнастика под музыку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.: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Ну что же, отправляемся в путь.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слайде изображение плывущего по волнам корабля, приближающегося к острову. Звучит Музыка)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Две ладошки прижму                  </a:t>
            </a:r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Паруса </a:t>
            </a:r>
            <a:r>
              <a:rPr lang="ru-RU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подниму,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по морю поплыву.                    </a:t>
            </a:r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Синим </a:t>
            </a:r>
            <a:r>
              <a:rPr lang="ru-RU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морем поплыву,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Две ладошки, друзья,                  </a:t>
            </a:r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А </a:t>
            </a:r>
            <a:r>
              <a:rPr lang="ru-RU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буйным волнам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 лодочка моя.                        </a:t>
            </a:r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Плывут </a:t>
            </a:r>
            <a:r>
              <a:rPr lang="ru-RU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рыбки тут и там.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1-ые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две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строчки ладони прижать друг к другу, на 3-ю и 4-ую раскрыть ладони в виде лодочки, на 5,6-ю поднять выпрямленные ладони вверх, на 7-8-ю изображать ладонями движение волн и плывущих рыб)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091" y="1046900"/>
            <a:ext cx="3982679" cy="34958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91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800" fill="hold">
                                          <p:stCondLst>
                                            <p:cond delay="1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800" fill="hold">
                                          <p:stCondLst>
                                            <p:cond delay="23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800" fill="hold">
                                          <p:stCondLst>
                                            <p:cond delay="35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800" fill="hold">
                                          <p:stCondLst>
                                            <p:cond delay="47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314958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124" y="3717032"/>
            <a:ext cx="3087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882" y="25566"/>
            <a:ext cx="9136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94898"/>
            <a:ext cx="45365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6. Закрепление произношения звука «Л» в слогах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Л.:</a:t>
            </a: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(Слайд «Волшебный лес», музыка «Голоса леса»)</a:t>
            </a:r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Вот мы и очутились с вами на волшебном острове. Выходите, и посмотрите, как здесь красиво!  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же нас ждет дальше?</a:t>
            </a:r>
          </a:p>
        </p:txBody>
      </p:sp>
      <p:pic>
        <p:nvPicPr>
          <p:cNvPr id="8" name="Picture 2" descr="C:\Users\Администратор\Desktop\1329683864_2012.02.18-21.02.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606"/>
            <a:ext cx="3741440" cy="28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8006" y="3093292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(Слайд река, музыка «Звуки воды»)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Л.: 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Посмотрите, впереди река. Нам нужно ее перейти, а для этого нужен мост. Посмотрите, вот какие-то бревнышки. Из них мы построим мост, а чтобы он был надежный и крепкий, проговорим заклинание.</a:t>
            </a:r>
          </a:p>
          <a:p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(Дети выкладывают мост из брусков, проговаривая слоговые цепочки)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ЛА-ЛО-ЛУ</a:t>
            </a:r>
          </a:p>
          <a:p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ЛО-ЛЫ-ЛА</a:t>
            </a:r>
          </a:p>
          <a:p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ЛЫ-ЛЭ-ЛУ</a:t>
            </a:r>
          </a:p>
          <a:p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ЛУ-ЛО-ЛЫ</a:t>
            </a:r>
          </a:p>
          <a:p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ЛЭ-ЛА-ЛО</a:t>
            </a:r>
          </a:p>
          <a:p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Проходят по «мостику» далее.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06" y="3284984"/>
            <a:ext cx="3672408" cy="288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79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" y="19313"/>
            <a:ext cx="9144000" cy="68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314958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124" y="3717032"/>
            <a:ext cx="3087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882" y="25566"/>
            <a:ext cx="9136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66" y="748131"/>
            <a:ext cx="2520280" cy="231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135736"/>
            <a:ext cx="2089468" cy="217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68" y="4559283"/>
            <a:ext cx="2516155" cy="2328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00" y="2284079"/>
            <a:ext cx="3592420" cy="354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178" y="4573588"/>
            <a:ext cx="247082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9" y="1177565"/>
            <a:ext cx="2540738" cy="188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1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76" y="-199289"/>
            <a:ext cx="9232776" cy="689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314958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124" y="3717032"/>
            <a:ext cx="3087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882" y="25566"/>
            <a:ext cx="9136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94898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006" y="30932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0484" y="57896"/>
            <a:ext cx="804994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7. Закрепление произношения звука «Л» в словах.</a:t>
            </a:r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(Слайд лес, Леший)</a:t>
            </a:r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Л.:</a:t>
            </a: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Посмотрите, да это же леший. Я думаю, он нас просто так не отпустит. Смотрите, записка какая-то. 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Снимает записку с дерева. Читает:</a:t>
            </a: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«Пройти дальше сможете только тогда, когда узнаете и отгадаете про моих друзей-животных, в названиях которых есть звук «Л». А вот и задания. </a:t>
            </a:r>
            <a:endPara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Слушайте </a:t>
            </a: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внимательно!</a:t>
            </a:r>
          </a:p>
          <a:p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472694"/>
            <a:ext cx="417646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1) Трав копытами касаясь,</a:t>
            </a: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Ходит по лесу красавец,</a:t>
            </a: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Ходит смело и легко,</a:t>
            </a: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Рога раскинув широко. </a:t>
            </a:r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(лось)</a:t>
            </a:r>
            <a:endParaRPr lang="ru-RU" sz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2) Любит сено и овёс,</a:t>
            </a: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Быстро скачет, возит воз. </a:t>
            </a:r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(лошадь)</a:t>
            </a:r>
            <a:endParaRPr lang="ru-RU" sz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3) Дружбу водит лишь с лисой,</a:t>
            </a: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Этот зверь пушистый, злой.</a:t>
            </a: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зубами щёлк да щёлк,</a:t>
            </a: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страшный серый … </a:t>
            </a:r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(волк)</a:t>
            </a:r>
            <a:endParaRPr lang="ru-RU" sz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4) Он идёт, бородой трясёт:</a:t>
            </a: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Ме-ме-ме</a:t>
            </a:r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дайте травки поесть мне».</a:t>
            </a:r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(козёл)</a:t>
            </a:r>
            <a:endParaRPr lang="ru-RU" sz="1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5) Говорят, упрямый он и не очень-то умён.</a:t>
            </a: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словам таким не верь – это очень славный зверь.</a:t>
            </a: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Просто любит он покой, он задумчивый такой… </a:t>
            </a:r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(осёл)</a:t>
            </a:r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6) Хожу в пушистой шубке,</a:t>
            </a: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Живу в густом лесу.</a:t>
            </a: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дупле на старом дубе</a:t>
            </a:r>
          </a:p>
          <a:p>
            <a:r>
              <a:rPr lang="ru-RU" sz="1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Орешки я грызу… </a:t>
            </a:r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(белка)</a:t>
            </a:r>
            <a:endParaRPr lang="ru-RU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895" y="1184955"/>
            <a:ext cx="446368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538" y="1682541"/>
            <a:ext cx="2566245" cy="249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5073680"/>
            <a:ext cx="56166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u="sng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4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u="sng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sz="14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Деление слов на слоги.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Л.: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Животные на волшебном острове очень веселые: прохлопаем, протопаем,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пропрыгаем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эти слова: </a:t>
            </a:r>
          </a:p>
          <a:p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ло-шадь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лось, слон, бел-ка, волк, ко-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зел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о-сел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014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93"/>
            <a:ext cx="9144000" cy="697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314958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124" y="3717032"/>
            <a:ext cx="3087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882" y="25566"/>
            <a:ext cx="9136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94898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006" y="30932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835" y="40795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6112" y="382013"/>
            <a:ext cx="8270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навыков звукового анализа и синтеза.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Л.: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Сейчас мы наших животных расселим в домик, а чтобы узнать, кто в каком окошке будет жить, нужно определить, где находится звук «Л» в этих словах: в начале, в середине или в конце.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59" y="1854746"/>
            <a:ext cx="6419485" cy="481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3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93"/>
            <a:ext cx="9144000" cy="689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6" y="260648"/>
            <a:ext cx="3114092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124" y="3717032"/>
            <a:ext cx="3087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882" y="25566"/>
            <a:ext cx="9136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94898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006" y="30932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00" y="210232"/>
            <a:ext cx="4725343" cy="273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15" y="1927516"/>
            <a:ext cx="4128149" cy="260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5020343" cy="253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42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093"/>
            <a:ext cx="9127025" cy="689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314958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124" y="3717032"/>
            <a:ext cx="3087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882" y="25566"/>
            <a:ext cx="9136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94898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006" y="30932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79184"/>
            <a:ext cx="518457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chemeClr val="tx2"/>
                </a:solidFill>
              </a:rPr>
              <a:t>10. Автоматизация звука на материале предложений.</a:t>
            </a:r>
            <a:r>
              <a:rPr lang="ru-RU" sz="1400" dirty="0">
                <a:solidFill>
                  <a:schemeClr val="tx2"/>
                </a:solidFill>
              </a:rPr>
              <a:t> </a:t>
            </a:r>
            <a:endParaRPr lang="ru-RU" sz="1400" dirty="0" smtClean="0">
              <a:solidFill>
                <a:schemeClr val="tx2"/>
              </a:solidFill>
            </a:endParaRPr>
          </a:p>
          <a:p>
            <a:r>
              <a:rPr lang="ru-RU" sz="1200" b="1" dirty="0" smtClean="0">
                <a:solidFill>
                  <a:schemeClr val="tx2"/>
                </a:solidFill>
              </a:rPr>
              <a:t>Л</a:t>
            </a:r>
            <a:r>
              <a:rPr lang="ru-RU" sz="1200" b="1" dirty="0">
                <a:solidFill>
                  <a:schemeClr val="tx2"/>
                </a:solidFill>
              </a:rPr>
              <a:t>.:</a:t>
            </a:r>
            <a:r>
              <a:rPr lang="ru-RU" sz="1200" dirty="0">
                <a:solidFill>
                  <a:schemeClr val="tx2"/>
                </a:solidFill>
              </a:rPr>
              <a:t> Посмотрите, я вижу чьи–то следы. Давайте пойдем по этим следам и посмотрим, куда же они нас приведут? </a:t>
            </a:r>
          </a:p>
          <a:p>
            <a:r>
              <a:rPr lang="ru-RU" sz="1200" dirty="0">
                <a:solidFill>
                  <a:schemeClr val="tx2"/>
                </a:solidFill>
              </a:rPr>
              <a:t>(</a:t>
            </a:r>
            <a:r>
              <a:rPr lang="ru-RU" sz="1200" b="1" dirty="0">
                <a:solidFill>
                  <a:schemeClr val="tx2"/>
                </a:solidFill>
              </a:rPr>
              <a:t>Дети идут по следам).</a:t>
            </a:r>
            <a:endParaRPr lang="ru-RU" sz="1200" dirty="0">
              <a:solidFill>
                <a:schemeClr val="tx2"/>
              </a:solidFill>
            </a:endParaRPr>
          </a:p>
          <a:p>
            <a:r>
              <a:rPr lang="ru-RU" sz="1200" b="1" dirty="0">
                <a:solidFill>
                  <a:schemeClr val="tx2"/>
                </a:solidFill>
              </a:rPr>
              <a:t>(слайд избушка, баба яга, музыка «А почему был светофор зеленый</a:t>
            </a:r>
            <a:r>
              <a:rPr lang="ru-RU" sz="1200" b="1" dirty="0" smtClean="0">
                <a:solidFill>
                  <a:schemeClr val="tx2"/>
                </a:solidFill>
              </a:rPr>
              <a:t>?(минус</a:t>
            </a:r>
            <a:r>
              <a:rPr lang="ru-RU" sz="1200" b="1" dirty="0">
                <a:solidFill>
                  <a:schemeClr val="tx2"/>
                </a:solidFill>
              </a:rPr>
              <a:t>)</a:t>
            </a:r>
            <a:endParaRPr lang="ru-RU" sz="1200" dirty="0">
              <a:solidFill>
                <a:schemeClr val="tx2"/>
              </a:solidFill>
            </a:endParaRPr>
          </a:p>
          <a:p>
            <a:r>
              <a:rPr lang="ru-RU" sz="1200" dirty="0">
                <a:solidFill>
                  <a:schemeClr val="tx2"/>
                </a:solidFill>
              </a:rPr>
              <a:t>Ой, баба яга, посмотрите какая хитрая, и музыка тут у нее что- то очень уж веселая. Наверняка она что-то задумала. Какую-нибудь свою хитрость. </a:t>
            </a:r>
            <a:r>
              <a:rPr lang="ru-RU" sz="1200" b="1" dirty="0">
                <a:solidFill>
                  <a:schemeClr val="tx2"/>
                </a:solidFill>
              </a:rPr>
              <a:t>(записка Бабы Яги)</a:t>
            </a:r>
            <a:endParaRPr lang="ru-RU" sz="1200" dirty="0">
              <a:solidFill>
                <a:schemeClr val="tx2"/>
              </a:solidFill>
            </a:endParaRPr>
          </a:p>
          <a:p>
            <a:r>
              <a:rPr lang="ru-RU" sz="1200" b="1" dirty="0">
                <a:solidFill>
                  <a:schemeClr val="tx2"/>
                </a:solidFill>
              </a:rPr>
              <a:t>Л.: </a:t>
            </a:r>
            <a:r>
              <a:rPr lang="ru-RU" sz="1200" dirty="0">
                <a:solidFill>
                  <a:schemeClr val="tx2"/>
                </a:solidFill>
              </a:rPr>
              <a:t>Баба Яга запутала животных в своих предложениях и они просят у тебя помощи. Баба Яга не пропустит нас дальше, пока мы не исправим её предложения.</a:t>
            </a:r>
          </a:p>
          <a:p>
            <a:r>
              <a:rPr lang="ru-RU" sz="1200" dirty="0">
                <a:solidFill>
                  <a:schemeClr val="tx2"/>
                </a:solidFill>
              </a:rPr>
              <a:t> </a:t>
            </a:r>
          </a:p>
          <a:p>
            <a:r>
              <a:rPr lang="ru-RU" sz="1200" b="1" u="sng" dirty="0">
                <a:solidFill>
                  <a:schemeClr val="tx2"/>
                </a:solidFill>
              </a:rPr>
              <a:t>Охота пошла на волка.</a:t>
            </a:r>
            <a:r>
              <a:rPr lang="ru-RU" sz="1200" dirty="0">
                <a:solidFill>
                  <a:schemeClr val="tx2"/>
                </a:solidFill>
              </a:rPr>
              <a:t>  Волк пошел на охоту.</a:t>
            </a:r>
          </a:p>
          <a:p>
            <a:r>
              <a:rPr lang="ru-RU" sz="1200" b="1" u="sng" dirty="0">
                <a:solidFill>
                  <a:schemeClr val="tx2"/>
                </a:solidFill>
              </a:rPr>
              <a:t>Сено ест лошадь</a:t>
            </a:r>
            <a:r>
              <a:rPr lang="ru-RU" sz="1200" dirty="0">
                <a:solidFill>
                  <a:schemeClr val="tx2"/>
                </a:solidFill>
              </a:rPr>
              <a:t>. - Лошадь ест сено.</a:t>
            </a:r>
          </a:p>
          <a:p>
            <a:r>
              <a:rPr lang="ru-RU" sz="1200" b="1" u="sng" dirty="0">
                <a:solidFill>
                  <a:schemeClr val="tx2"/>
                </a:solidFill>
              </a:rPr>
              <a:t>Дупло залезло в белку.</a:t>
            </a:r>
            <a:r>
              <a:rPr lang="ru-RU" sz="1200" b="1" dirty="0">
                <a:solidFill>
                  <a:schemeClr val="tx2"/>
                </a:solidFill>
              </a:rPr>
              <a:t> -</a:t>
            </a:r>
            <a:r>
              <a:rPr lang="ru-RU" sz="1200" dirty="0">
                <a:solidFill>
                  <a:schemeClr val="tx2"/>
                </a:solidFill>
              </a:rPr>
              <a:t> Белка залезла в дупло.</a:t>
            </a:r>
          </a:p>
          <a:p>
            <a:r>
              <a:rPr lang="ru-RU" sz="1200" b="1" u="sng" dirty="0">
                <a:solidFill>
                  <a:schemeClr val="tx2"/>
                </a:solidFill>
              </a:rPr>
              <a:t>Луг пасётся на козле. - </a:t>
            </a:r>
            <a:r>
              <a:rPr lang="ru-RU" sz="1200" dirty="0">
                <a:solidFill>
                  <a:schemeClr val="tx2"/>
                </a:solidFill>
              </a:rPr>
              <a:t>Козел пасется на лугу.</a:t>
            </a:r>
          </a:p>
          <a:p>
            <a:r>
              <a:rPr lang="ru-RU" sz="1200" b="1" u="sng" dirty="0">
                <a:solidFill>
                  <a:schemeClr val="tx2"/>
                </a:solidFill>
              </a:rPr>
              <a:t>Болото пьёт из лося. -</a:t>
            </a:r>
            <a:r>
              <a:rPr lang="ru-RU" sz="1200" dirty="0">
                <a:solidFill>
                  <a:schemeClr val="tx2"/>
                </a:solidFill>
              </a:rPr>
              <a:t> Лось пьёт из болота.</a:t>
            </a:r>
          </a:p>
          <a:p>
            <a:r>
              <a:rPr lang="ru-RU" sz="1200" b="1" u="sng" dirty="0">
                <a:solidFill>
                  <a:schemeClr val="tx2"/>
                </a:solidFill>
              </a:rPr>
              <a:t>Повозки везёт осла. - </a:t>
            </a:r>
            <a:r>
              <a:rPr lang="ru-RU" sz="1200" dirty="0">
                <a:solidFill>
                  <a:schemeClr val="tx2"/>
                </a:solidFill>
              </a:rPr>
              <a:t>Осёл везёт повозку.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120236"/>
            <a:ext cx="3528392" cy="271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138" y="1360099"/>
            <a:ext cx="1400647" cy="157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32" y="3710947"/>
            <a:ext cx="3945492" cy="285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9746"/>
            <a:ext cx="2638193" cy="370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8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93"/>
            <a:ext cx="9144000" cy="689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314958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124" y="3717032"/>
            <a:ext cx="3087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953" y="76610"/>
            <a:ext cx="9136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94898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006" y="30932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220753"/>
            <a:ext cx="431346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11. Развитие фонематического слуха</a:t>
            </a:r>
            <a:r>
              <a:rPr lang="ru-RU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Л.: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Смотрите, ребята, здесь ещё 1 задание. Для его выполнения  нужно сесть за столы.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«Послушай стихотворение, выкладывай фишку на стол, как только услышишь звук «Л»: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Лось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по кочкам ходит,</a:t>
            </a:r>
            <a:b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Лось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рогами водит,</a:t>
            </a:r>
            <a:b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Головой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мотает,</a:t>
            </a:r>
            <a:b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Глазками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моргает.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Пономарева)</a:t>
            </a:r>
            <a: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81659"/>
            <a:ext cx="4226768" cy="288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32" y="315348"/>
            <a:ext cx="3190092" cy="58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26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93"/>
            <a:ext cx="9180512" cy="687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314958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124" y="3717032"/>
            <a:ext cx="3087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882" y="25566"/>
            <a:ext cx="9136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94898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006" y="30932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225" y="394898"/>
            <a:ext cx="80480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Релаксация под музыку 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(слайд с изображением плывущего по волнам корабля,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звучит спокойная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музыка)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Сядьте поудобнее,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закройте глаза, представьте,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корабль качается на волнах. Нас окружают забавные дельфины, солнышко пригревает, и его лучи отражаются в голубой морской воде. Нам хорошо и спокойно… 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Открывайте глаза, вот мы и вернулись обратно в наш детский сад.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295" y="2348880"/>
            <a:ext cx="5204993" cy="4248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93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800" fill="hold">
                                          <p:stCondLst>
                                            <p:cond delay="1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800" fill="hold">
                                          <p:stCondLst>
                                            <p:cond delay="23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800" fill="hold">
                                          <p:stCondLst>
                                            <p:cond delay="35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800" fill="hold">
                                          <p:stCondLst>
                                            <p:cond delay="47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08" y="0"/>
            <a:ext cx="9179736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63860"/>
            <a:ext cx="9143999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автоматизировать звук «Л» в слогах, словах и фразах.</a:t>
            </a:r>
          </a:p>
          <a:p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  </a:t>
            </a:r>
            <a:endParaRPr lang="ru-RU" sz="13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Образовательные: </a:t>
            </a:r>
            <a:endParaRPr lang="ru-RU" sz="13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закреплять знания о механизме образования звука, его акустических особенностях;</a:t>
            </a:r>
          </a:p>
          <a:p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формировать умение строить связное высказывание при анализе звука;</a:t>
            </a:r>
          </a:p>
          <a:p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развивать умение делить слова на слоги;</a:t>
            </a:r>
          </a:p>
          <a:p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закреплять словарь по теме: «Животные»;</a:t>
            </a:r>
          </a:p>
          <a:p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развивать умение отгадывать загадки;</a:t>
            </a:r>
          </a:p>
          <a:p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развивать внимание, память, мышление.</a:t>
            </a:r>
          </a:p>
          <a:p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3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Коррекционно-развивающие:</a:t>
            </a:r>
            <a:endParaRPr lang="ru-RU" sz="13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общую и мелкую моторику;</a:t>
            </a:r>
          </a:p>
          <a:p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мимическую мускулатуру;</a:t>
            </a:r>
          </a:p>
          <a:p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навыки речевого дыхания;</a:t>
            </a:r>
          </a:p>
          <a:p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подвижность артикуляционного аппарата;</a:t>
            </a:r>
          </a:p>
          <a:p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формировать кинестетические ощущения и правильные артикуляционные движения на данный уклад;</a:t>
            </a:r>
          </a:p>
          <a:p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развивать силу голоса;</a:t>
            </a:r>
          </a:p>
          <a:p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фонематический слух;</a:t>
            </a:r>
          </a:p>
          <a:p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формировать навыки звукового анализа и синтеза c опорой на графическую схему;</a:t>
            </a:r>
          </a:p>
          <a:p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закрепить правильное произношение в слогах, словах, предложениях</a:t>
            </a:r>
          </a:p>
          <a:p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развивать внимание, память, мышление.</a:t>
            </a:r>
          </a:p>
          <a:p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3. Воспитательные:</a:t>
            </a:r>
            <a:endParaRPr lang="ru-RU" sz="13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усидчивость, умение сосредоточиться на задании.</a:t>
            </a:r>
          </a:p>
          <a:p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воспитывать любовь к животным</a:t>
            </a:r>
          </a:p>
          <a:p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Оборудование: 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письмо с волшебного острова,</a:t>
            </a: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банка с водой, обратная сторона крышки которой покрашена жёлтой краской;  схема-картинка, обозначающая звук «Л» (пароход гудит), карточка-схема для характеристики звука (звонкость-глухость); магнитная доска; магнитные фишки</a:t>
            </a:r>
            <a:r>
              <a:rPr lang="ru-RU" sz="13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бруски со слоговыми цепочками; </a:t>
            </a:r>
            <a:r>
              <a:rPr lang="ru-RU" sz="13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ноутбук, проектор, </a:t>
            </a:r>
            <a:r>
              <a:rPr lang="ru-RU" sz="13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слайды</a:t>
            </a:r>
            <a:r>
              <a:rPr lang="ru-RU" sz="13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артикуляционные упражнения («лягушка», «хоботок», «вкусное варенье», «лошадка»), плывущий 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волнам корабль, волшебный лес, река, избушка и Баба Яга, Леший в лесу; домик с животными для задания на звуковой анализ и синтез (белка, лось, волк, лошадь, козёл, осёл), схемы на место положения звука в слове, записка Лешего, Бабы Яги; по одной синей фишке на каждого ребёнка и по </a:t>
            </a:r>
            <a:r>
              <a:rPr lang="ru-RU" sz="13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жёлтой; следы Бабы Яги, вырезанные из бумаги; контурные изображения животных на белых листах.</a:t>
            </a:r>
          </a:p>
          <a:p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Музыкальное сопровождение: 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музыка,</a:t>
            </a:r>
            <a:r>
              <a:rPr lang="ru-RU" sz="13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сопровождающая плывущий по волнам корабль; звуки «Воды»; музыка «Голоса леса»; музыка «А почему был светофор зеленый</a:t>
            </a:r>
            <a:r>
              <a:rPr lang="ru-RU" sz="13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?»(</a:t>
            </a:r>
            <a:r>
              <a:rPr lang="ru-RU" sz="13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минус).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200" y="-213089"/>
            <a:ext cx="3233936" cy="323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84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93"/>
            <a:ext cx="9144000" cy="704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314958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124" y="3717032"/>
            <a:ext cx="3087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882" y="25566"/>
            <a:ext cx="9136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94898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006" y="30932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8006" y="360742"/>
            <a:ext cx="82024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Итог занятия</a:t>
            </a:r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Молодцы ребята.</a:t>
            </a:r>
            <a:r>
              <a:rPr lang="ru-RU" sz="1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 справились со всеми заданиями. Понравилось вам путешествие? Какие испытания оказались самыми трудными?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Мне тоже очень понравилось наше путешествие. Со мной были очень дружные и сообразительные  ребята. А животные с волшебного острова сказали мне по секрету, что вы им тоже очень понравились, и они хотели вам сделать небольшие подарки. Животные дарят вам свои фотографии, но они необычные. 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Так как животные живут на волшебном острове, они могут каждый день менять свою окраску. Поэтому вы сами можете раскрасить изображения животных в любой цвет. </a:t>
            </a:r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> </a:t>
            </a:r>
          </a:p>
        </p:txBody>
      </p:sp>
      <p:pic>
        <p:nvPicPr>
          <p:cNvPr id="9" name="Рисунок 8" descr="C:\Users\Администратор\Desktop\moos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7211"/>
            <a:ext cx="1639236" cy="229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Администратор\Desktop\loshadi-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21" y="4759792"/>
            <a:ext cx="2183567" cy="2118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Администратор\Desktop\104930823_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588" y="2356356"/>
            <a:ext cx="1858949" cy="228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Администратор\Desktop\4292234_27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57422"/>
            <a:ext cx="2146871" cy="257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Администратор\Desktop\animal20bw.gi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40351"/>
            <a:ext cx="2137272" cy="204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Администратор\Desktop\www-St-Takla-org__Coloring-057-Goat.gif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24271"/>
            <a:ext cx="2426652" cy="2456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73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74" y="1"/>
            <a:ext cx="9144000" cy="68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314958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124" y="3717032"/>
            <a:ext cx="3087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882" y="25566"/>
            <a:ext cx="9136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94898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006" y="30932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5713" y="711183"/>
            <a:ext cx="82024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 занятия: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занятия соответствовало теме, поставленным цели и задачам. Основные этапы занятия были последовательны, прослеживалась взаимосвязь между этапами. Была отмечена чёткость перехода от одного этапа к другому. Продолжительность занятия составляла 25 минут, что соответствовало плану.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занятии широко использовались средства ИКТ (ноутбук, проектор, экран), а также раздаточный материал, что в полной мере способствовало достижению поставленных цели и задач. Учебный и речевой материал соответствовали возрастным и речевым возможностям детей. На занятии отмечалось разнообразие видов деятельности, доступность и чёткость инструкций. При затруднении в выполнении задания логопед оказывала эффективную помощь. Присутствовали задания на развитие общей и мелкой моторики, сочетание речи с движением. Отмечалась активность детей в процессе всего занятия. Дети старались выполнять задания качественно, в полном объёме. Цель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задачи, поставленные на занятии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были достигнуты. </a:t>
            </a:r>
          </a:p>
        </p:txBody>
      </p:sp>
    </p:spTree>
    <p:extLst>
      <p:ext uri="{BB962C8B-B14F-4D97-AF65-F5344CB8AC3E}">
        <p14:creationId xmlns:p14="http://schemas.microsoft.com/office/powerpoint/2010/main" val="30423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4699" y="110998"/>
            <a:ext cx="497005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u="sng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Приветствие:</a:t>
            </a:r>
            <a:endParaRPr lang="ru-RU" sz="14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Логопед: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Дружно встанем в круг,</a:t>
            </a:r>
          </a:p>
          <a:p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Вместе за руки возьмемся и друг другу улыбнемся!</a:t>
            </a:r>
          </a:p>
          <a:p>
            <a:endParaRPr lang="ru-RU" sz="14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Орг. момент</a:t>
            </a:r>
            <a:endParaRPr lang="ru-RU" sz="14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Логопед: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Ребята, сегодня утром, я получила </a:t>
            </a:r>
          </a:p>
          <a:p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эту посылку и письмо.</a:t>
            </a:r>
          </a:p>
          <a:p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Давайте прочитаем письмо.</a:t>
            </a:r>
          </a:p>
          <a:p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Логопед читает письмо: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«Ребята, если вы любите приключения, готовы справиться с разными заданиями и умеете произносить трудные звуки, приглашаем вас в гости. </a:t>
            </a:r>
          </a:p>
          <a:p>
            <a:r>
              <a:rPr lang="ru-RU" sz="14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Жители волшебного острова». </a:t>
            </a:r>
          </a:p>
          <a:p>
            <a:endParaRPr lang="ru-RU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19872" y="3676341"/>
            <a:ext cx="273630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Логопед: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Какое письмо необычное! Хотите вы отправиться в путешествие? Но как же мы узнаем, с каким именно звуком нас ждут задания, ведь мы уже научились произносить разные звуки. Давайте заглянем в посылку, может быть, там мы найдем какую-нибудь подсказку? 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(достает из посылки  банку)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Что это – вода.</a:t>
            </a:r>
          </a:p>
          <a:p>
            <a:endParaRPr lang="ru-RU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531" y="3356992"/>
            <a:ext cx="2642716" cy="27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16" y="3573016"/>
            <a:ext cx="3109474" cy="304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29" y="267344"/>
            <a:ext cx="3335523" cy="281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63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4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540" y="476672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Упражнение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формирование воздушной </a:t>
            </a: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Л.: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 эта посылка с волшебного острова, наверное, и вода какая-то необычная. Попробуем совершить волшебство. Поможете мне? Давайте попробуем подуть на эту банку. Только дуть нужно правильно. Губы вытягиваем вперед, вдох – носом, и выдох ртом, через вытянутые губы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0" r="9935"/>
          <a:stretch/>
        </p:blipFill>
        <p:spPr bwMode="auto">
          <a:xfrm>
            <a:off x="209967" y="2636912"/>
            <a:ext cx="433206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016" y="2813726"/>
            <a:ext cx="3960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Л.: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Ничего не получается. Давайте я вам помогу.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(Логопед берет банку, трясет ее, вода окрашивается в желтый цвет)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Л.: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Вот чудеса!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(с внутренней стороны на крышку нанесен слой жёлтой гуаши).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7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460561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Характеристика звука по артикуляторным и акустическим признакам.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Л.: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Я думаю, это - подсказка для нас. Какая вода получилась в банке - же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тая. Какой звук мы слышим в этом слове? 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«Л».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   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работают губы при произнесении этого звука?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Какое положение принимают зубы?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Где находится язык при произнесении звука?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  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Этот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звук глухой или звонкий?</a:t>
            </a:r>
          </a:p>
          <a:p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Логопед: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Вы правильно произнесли звук и рассказали о нем.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23" y="476672"/>
            <a:ext cx="415942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727280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49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75608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Мелодико-интонационное развитие речи. Развитие силы голоса.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.: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сейчас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произнесём звук [л] громко, тихо, длинно, коротко.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Л.: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Теперь мы с вами отправимся в путешествие на корабле и будем повторять звук «Л». А для того, чтобы быть ловкими, сильными, нужно сделать зарядку. Делать ее мы будем не руками, не ногами, а своими языками.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37" y="2276872"/>
            <a:ext cx="6416903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7" y="4815137"/>
            <a:ext cx="2079954" cy="169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53136"/>
            <a:ext cx="2754849" cy="185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09120"/>
            <a:ext cx="13462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1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0648"/>
            <a:ext cx="651621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4. Артикуляционная гимнастика.</a:t>
            </a:r>
            <a:endParaRPr lang="ru-RU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1) «Лягушка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Описание упражнения: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улыбнуться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показать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сомкнутые зубки. 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Удерживать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губы в таком 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положении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 счета «пять», 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затем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вернуть губы 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исходное положение. 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Повторить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3-4 раза.</a:t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052736"/>
            <a:ext cx="5760639" cy="524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58" y="1317129"/>
            <a:ext cx="2637899" cy="240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28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7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0648"/>
            <a:ext cx="3149588" cy="914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 «Хоботок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Описание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упражнения: </a:t>
            </a: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сомкнутые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губы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вытянуть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вперед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удерживать </a:t>
            </a: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таком положении </a:t>
            </a: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счета «пять», </a:t>
            </a: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вернуть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исходное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положение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2456981" cy="234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83" y="580188"/>
            <a:ext cx="6106205" cy="578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4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404664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3) «Вкусное варенье»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0648"/>
            <a:ext cx="314958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1" y="1103976"/>
            <a:ext cx="231457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76" y="2231182"/>
            <a:ext cx="5425777" cy="407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24744"/>
            <a:ext cx="29241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2124" y="3717032"/>
            <a:ext cx="30877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Описание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упражнения: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улыбнуться, открыть рот,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широким языком слизывать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варенье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верхней губы сверху вниз. 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Повторить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4-5 раз.</a:t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1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340</TotalTime>
  <Words>1077</Words>
  <Application>Microsoft Office PowerPoint</Application>
  <PresentationFormat>Экран (4:3)</PresentationFormat>
  <Paragraphs>482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Детский сад</dc:creator>
  <cp:lastModifiedBy>Admin</cp:lastModifiedBy>
  <cp:revision>31</cp:revision>
  <dcterms:created xsi:type="dcterms:W3CDTF">2015-02-09T05:49:06Z</dcterms:created>
  <dcterms:modified xsi:type="dcterms:W3CDTF">2019-10-02T09:36:39Z</dcterms:modified>
</cp:coreProperties>
</file>